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477" r:id="rId2"/>
    <p:sldId id="406" r:id="rId3"/>
    <p:sldId id="466" r:id="rId4"/>
    <p:sldId id="467" r:id="rId5"/>
    <p:sldId id="473" r:id="rId6"/>
    <p:sldId id="472" r:id="rId7"/>
    <p:sldId id="475" r:id="rId8"/>
    <p:sldId id="476" r:id="rId9"/>
    <p:sldId id="478" r:id="rId10"/>
    <p:sldId id="441" r:id="rId11"/>
    <p:sldId id="442" r:id="rId12"/>
    <p:sldId id="4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75869" autoAdjust="0"/>
  </p:normalViewPr>
  <p:slideViewPr>
    <p:cSldViewPr snapToGrid="0" showGuides="1">
      <p:cViewPr varScale="1">
        <p:scale>
          <a:sx n="125" d="100"/>
          <a:sy n="125" d="100"/>
        </p:scale>
        <p:origin x="20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Context of BRI/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VDJdb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data…</a:t>
            </a:r>
          </a:p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Public/shorter CD8 TRAs/higher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pgen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expected more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crossreactive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from BRI/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VDJdb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data... (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VDJdb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not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pgen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, BRI all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3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Not sure if ICB no colitis had other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irAEs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… doesn’t matter as much probably given sampling from colon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8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1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Not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downsampled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but unique!</a:t>
            </a:r>
          </a:p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 = 0.06 for top 20</a:t>
            </a:r>
          </a:p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only a small portion of an antigen is needed to be recognized by a TCR (8-10 amino acids for MHCI, 14-18 for MHCII, does this mean that CD8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T cells might be more cross-reactive?)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 cell repertoire analysis and metrics of diversity and clonality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CDR1-2 contact MHC and CDR3 contacts peptide is the general rule, but CDR1</a:t>
            </a:r>
            <a:r>
              <a:rPr lang="el-G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α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also contacts peptide and CDR3</a:t>
            </a:r>
            <a:r>
              <a:rPr lang="el-G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β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doesn't contact peptide too much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 refers to clonotype not (CD8 T) cell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7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NOT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downsampled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but unique!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Higher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pgen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generally means that it's closer to germline because the probability of mutation is lower than not mutation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D1D2D3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 refers to clonotype not (CD8 T) cell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8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0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NOT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downsampled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but unique!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Higher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pgen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generally means that it's closer to germline because the probability of mutation is lower than not mutation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D1D2D3"/>
              </a:solidFill>
              <a:effectLst/>
              <a:latin typeface="Slack-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 refers to clonotype not (CD8 T) cell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7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3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as though this </a:t>
            </a:r>
            <a:r>
              <a:rPr lang="en-US" b="0" i="0" u="none" strike="noStrike" dirty="0" err="1">
                <a:solidFill>
                  <a:srgbClr val="1F1F1F"/>
                </a:solidFill>
                <a:effectLst/>
                <a:latin typeface="ElsevierGulliver"/>
              </a:rPr>
              <a:t>NeoTCR</a:t>
            </a:r>
            <a:r>
              <a:rPr lang="en-US" b="0" i="0" u="none" strike="noStrike" baseline="-25000" dirty="0" err="1">
                <a:solidFill>
                  <a:srgbClr val="1F1F1F"/>
                </a:solidFill>
                <a:effectLst/>
                <a:latin typeface="ElsevierGulliver"/>
              </a:rPr>
              <a:t>PBL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 transcriptional signature may be unique to tumor reactive PBMCs!</a:t>
            </a:r>
          </a:p>
          <a:p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circulating tumor reactive T cells: lower expression of cytotoxic molecules, higher expression of T cell activation genes, memory quiescence, tissue residency, inhibitory markers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12 14 2023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Within highly expanded CD8 TEMs in those developing </a:t>
            </a:r>
            <a:r>
              <a:rPr lang="en-US" dirty="0" err="1"/>
              <a:t>irAEs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less </a:t>
            </a:r>
            <a:r>
              <a:rPr lang="en-US" dirty="0" err="1"/>
              <a:t>germlike</a:t>
            </a:r>
            <a:r>
              <a:rPr lang="en-US" dirty="0"/>
              <a:t>-like TRBs (solid)</a:t>
            </a:r>
          </a:p>
          <a:p>
            <a:pPr lvl="1"/>
            <a:r>
              <a:rPr lang="en-US" dirty="0"/>
              <a:t>slightly longer CDR3Bs (less solid)</a:t>
            </a:r>
          </a:p>
        </p:txBody>
      </p:sp>
    </p:spTree>
    <p:extLst>
      <p:ext uri="{BB962C8B-B14F-4D97-AF65-F5344CB8AC3E}">
        <p14:creationId xmlns:p14="http://schemas.microsoft.com/office/powerpoint/2010/main" val="347120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8"/>
            <a:ext cx="4211821" cy="4268152"/>
          </a:xfrm>
        </p:spPr>
        <p:txBody>
          <a:bodyPr>
            <a:normAutofit fontScale="92500" lnSpcReduction="10000"/>
          </a:bodyPr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</a:rPr>
              <a:t>Colitis dataset: </a:t>
            </a:r>
            <a:r>
              <a:rPr lang="en-US" b="0" u="none" strike="noStrike" dirty="0">
                <a:solidFill>
                  <a:srgbClr val="212121"/>
                </a:solidFill>
                <a:effectLst/>
              </a:rPr>
              <a:t>Molecular Pathways of Colon Inflammation Induced by Cancer Immunotherapy (</a:t>
            </a:r>
            <a:r>
              <a:rPr lang="en-US" b="0" i="1" u="none" strike="noStrike" dirty="0">
                <a:solidFill>
                  <a:srgbClr val="212121"/>
                </a:solidFill>
                <a:effectLst/>
              </a:rPr>
              <a:t>Cell</a:t>
            </a:r>
            <a:r>
              <a:rPr lang="en-US" b="0" u="none" strike="noStrike" dirty="0">
                <a:solidFill>
                  <a:srgbClr val="212121"/>
                </a:solidFill>
                <a:effectLst/>
              </a:rPr>
              <a:t>, 2020)</a:t>
            </a:r>
          </a:p>
          <a:p>
            <a:pPr lvl="1"/>
            <a:r>
              <a:rPr lang="en-US" b="0" u="none" strike="noStrike" dirty="0" err="1">
                <a:solidFill>
                  <a:srgbClr val="212121"/>
                </a:solidFill>
                <a:effectLst/>
              </a:rPr>
              <a:t>scRNA</a:t>
            </a:r>
            <a:r>
              <a:rPr lang="en-US" b="0" u="none" strike="noStrike" dirty="0">
                <a:solidFill>
                  <a:srgbClr val="212121"/>
                </a:solidFill>
                <a:effectLst/>
              </a:rPr>
              <a:t> &amp; </a:t>
            </a:r>
            <a:r>
              <a:rPr lang="en-US" b="0" u="none" strike="noStrike" dirty="0" err="1">
                <a:solidFill>
                  <a:srgbClr val="212121"/>
                </a:solidFill>
                <a:effectLst/>
              </a:rPr>
              <a:t>scTCR</a:t>
            </a:r>
            <a:endParaRPr lang="en-US" b="0" u="none" strike="noStrike" dirty="0">
              <a:solidFill>
                <a:srgbClr val="212121"/>
              </a:solidFill>
              <a:effectLst/>
            </a:endParaRPr>
          </a:p>
          <a:p>
            <a:pPr lvl="1"/>
            <a:r>
              <a:rPr lang="en-US" b="0" u="none" strike="noStrike" dirty="0">
                <a:solidFill>
                  <a:srgbClr val="212121"/>
                </a:solidFill>
                <a:effectLst/>
              </a:rPr>
              <a:t>Melanoma patients</a:t>
            </a:r>
          </a:p>
          <a:p>
            <a:pPr lvl="1"/>
            <a:r>
              <a:rPr lang="en-US" dirty="0">
                <a:solidFill>
                  <a:srgbClr val="212121"/>
                </a:solidFill>
              </a:rPr>
              <a:t>HC: n = 8</a:t>
            </a:r>
          </a:p>
          <a:p>
            <a:pPr lvl="1"/>
            <a:r>
              <a:rPr lang="en-US" b="0" u="none" strike="noStrike" dirty="0">
                <a:solidFill>
                  <a:srgbClr val="212121"/>
                </a:solidFill>
                <a:effectLst/>
              </a:rPr>
              <a:t>ICB no colitis: n = 6</a:t>
            </a:r>
          </a:p>
          <a:p>
            <a:pPr lvl="1"/>
            <a:r>
              <a:rPr lang="en-US" dirty="0">
                <a:solidFill>
                  <a:srgbClr val="212121"/>
                </a:solidFill>
              </a:rPr>
              <a:t>ICB colitis: n = 8</a:t>
            </a:r>
          </a:p>
          <a:p>
            <a:pPr lvl="1"/>
            <a:r>
              <a:rPr lang="en-US" dirty="0">
                <a:solidFill>
                  <a:srgbClr val="212121"/>
                </a:solidFill>
              </a:rPr>
              <a:t>Hopefully more T cell infiltrates in healthy colon than healthy thyroid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1A257-5987-6232-781D-737A30D1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21" y="0"/>
            <a:ext cx="7029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RNA phenotype of cells with longest and shortest TRB CDR3s likely very similar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3663A2-F8D1-B6C3-531D-DB9DD716E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360" y="1767395"/>
            <a:ext cx="7772400" cy="47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5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Review of conclusions from myocarditis dataset from NCI update</a:t>
            </a:r>
          </a:p>
          <a:p>
            <a:r>
              <a:rPr lang="en-US" dirty="0"/>
              <a:t>Issue with thyroiditis dataset</a:t>
            </a:r>
          </a:p>
          <a:p>
            <a:r>
              <a:rPr lang="en-US" dirty="0"/>
              <a:t>Next steps with colitis dataset</a:t>
            </a:r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11031-F57E-8B15-7E36-995042770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75" y="1725887"/>
            <a:ext cx="7772400" cy="4904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Highly expanded CD8 TEM CDR3</a:t>
            </a:r>
            <a:r>
              <a:rPr lang="el-GR" i="0" u="none" strike="noStrike" dirty="0">
                <a:effectLst/>
              </a:rPr>
              <a:t>β</a:t>
            </a:r>
            <a:r>
              <a:rPr lang="en-US" dirty="0"/>
              <a:t>s slightly longer in those developing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8941C-AF37-4C0C-67A8-AF923D63EE3B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C14EC-A0EC-657C-61AC-44D9845AAEE8}"/>
              </a:ext>
            </a:extLst>
          </p:cNvPr>
          <p:cNvSpPr txBox="1"/>
          <p:nvPr/>
        </p:nvSpPr>
        <p:spPr>
          <a:xfrm>
            <a:off x="3942080" y="26331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0FB47-0720-2177-0BA1-EDC6807289A9}"/>
              </a:ext>
            </a:extLst>
          </p:cNvPr>
          <p:cNvSpPr txBox="1"/>
          <p:nvPr/>
        </p:nvSpPr>
        <p:spPr>
          <a:xfrm>
            <a:off x="7325360" y="26331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91896-F1B5-9663-2662-332C0B0BD8B1}"/>
              </a:ext>
            </a:extLst>
          </p:cNvPr>
          <p:cNvSpPr txBox="1"/>
          <p:nvPr/>
        </p:nvSpPr>
        <p:spPr>
          <a:xfrm>
            <a:off x="5755640" y="2673744"/>
            <a:ext cx="511678" cy="37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E4E29-5627-C2F2-378B-1779537E3519}"/>
              </a:ext>
            </a:extLst>
          </p:cNvPr>
          <p:cNvSpPr txBox="1"/>
          <p:nvPr/>
        </p:nvSpPr>
        <p:spPr>
          <a:xfrm>
            <a:off x="3689606" y="2236079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6</a:t>
            </a:r>
            <a:r>
              <a:rPr lang="en-US" dirty="0"/>
              <a:t>, </a:t>
            </a:r>
            <a:r>
              <a:rPr lang="en-US" dirty="0">
                <a:solidFill>
                  <a:srgbClr val="06BFC4"/>
                </a:solidFill>
              </a:rPr>
              <a:t>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1795C3-20BA-B956-D709-57E294323B3B}"/>
              </a:ext>
            </a:extLst>
          </p:cNvPr>
          <p:cNvSpPr txBox="1"/>
          <p:nvPr/>
        </p:nvSpPr>
        <p:spPr>
          <a:xfrm>
            <a:off x="5383398" y="223607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9</a:t>
            </a:r>
            <a:r>
              <a:rPr lang="en-US" dirty="0"/>
              <a:t>, </a:t>
            </a:r>
            <a:r>
              <a:rPr lang="en-US" dirty="0">
                <a:solidFill>
                  <a:srgbClr val="06BFC4"/>
                </a:solidFill>
              </a:rPr>
              <a:t>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1E46E6-7E3F-3C18-8162-D5406A329484}"/>
              </a:ext>
            </a:extLst>
          </p:cNvPr>
          <p:cNvSpPr txBox="1"/>
          <p:nvPr/>
        </p:nvSpPr>
        <p:spPr>
          <a:xfrm>
            <a:off x="6832512" y="2224796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1265</a:t>
            </a:r>
            <a:r>
              <a:rPr lang="en-US" dirty="0"/>
              <a:t>, </a:t>
            </a:r>
            <a:r>
              <a:rPr lang="en-US" dirty="0">
                <a:solidFill>
                  <a:srgbClr val="06BFC4"/>
                </a:solidFill>
              </a:rPr>
              <a:t>1422</a:t>
            </a:r>
          </a:p>
        </p:txBody>
      </p:sp>
    </p:spTree>
    <p:extLst>
      <p:ext uri="{BB962C8B-B14F-4D97-AF65-F5344CB8AC3E}">
        <p14:creationId xmlns:p14="http://schemas.microsoft.com/office/powerpoint/2010/main" val="3710302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A388951-BAB4-7F25-2462-0E790BF12044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C6CC6-3ED8-B4DA-DE4A-9E50AA791C53}"/>
              </a:ext>
            </a:extLst>
          </p:cNvPr>
          <p:cNvSpPr txBox="1"/>
          <p:nvPr/>
        </p:nvSpPr>
        <p:spPr>
          <a:xfrm rot="16200000">
            <a:off x="1511244" y="2650966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C76CD-048B-7558-4CBB-B171F7B0A435}"/>
              </a:ext>
            </a:extLst>
          </p:cNvPr>
          <p:cNvSpPr txBox="1"/>
          <p:nvPr/>
        </p:nvSpPr>
        <p:spPr>
          <a:xfrm>
            <a:off x="477453" y="3339735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D0A8C-D5AE-00D5-01C0-AA864C261AD7}"/>
              </a:ext>
            </a:extLst>
          </p:cNvPr>
          <p:cNvSpPr txBox="1"/>
          <p:nvPr/>
        </p:nvSpPr>
        <p:spPr>
          <a:xfrm rot="5400000">
            <a:off x="1490923" y="4460549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3E9A7-23E6-81B4-8019-BE476B6B3225}"/>
              </a:ext>
            </a:extLst>
          </p:cNvPr>
          <p:cNvSpPr txBox="1"/>
          <p:nvPr/>
        </p:nvSpPr>
        <p:spPr>
          <a:xfrm>
            <a:off x="477452" y="3797534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Highly expanded CD8 TEM TRBs less germline-like in those developing </a:t>
            </a:r>
            <a:r>
              <a:rPr lang="en-US" dirty="0" err="1"/>
              <a:t>irAEs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90EFA-CF05-0267-0F06-8059217E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08" y="1857889"/>
            <a:ext cx="7353925" cy="4505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2880B7-94DF-7BD4-7943-32CC7F62E017}"/>
              </a:ext>
            </a:extLst>
          </p:cNvPr>
          <p:cNvSpPr txBox="1"/>
          <p:nvPr/>
        </p:nvSpPr>
        <p:spPr>
          <a:xfrm>
            <a:off x="4053840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F7195-9018-8439-D65B-74CBAA44109B}"/>
              </a:ext>
            </a:extLst>
          </p:cNvPr>
          <p:cNvSpPr txBox="1"/>
          <p:nvPr/>
        </p:nvSpPr>
        <p:spPr>
          <a:xfrm>
            <a:off x="5374640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304FA-C8BA-A971-C6BA-E873F2367CD9}"/>
              </a:ext>
            </a:extLst>
          </p:cNvPr>
          <p:cNvSpPr txBox="1"/>
          <p:nvPr/>
        </p:nvSpPr>
        <p:spPr>
          <a:xfrm>
            <a:off x="6580295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18B975-F6EE-1324-4072-8E3480E8900B}"/>
              </a:ext>
            </a:extLst>
          </p:cNvPr>
          <p:cNvSpPr txBox="1"/>
          <p:nvPr/>
        </p:nvSpPr>
        <p:spPr>
          <a:xfrm>
            <a:off x="7731765" y="25501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D0265-E288-0C1B-3D59-DFE856B43B9C}"/>
              </a:ext>
            </a:extLst>
          </p:cNvPr>
          <p:cNvSpPr txBox="1"/>
          <p:nvPr/>
        </p:nvSpPr>
        <p:spPr>
          <a:xfrm>
            <a:off x="3897834" y="1978075"/>
            <a:ext cx="70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6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8297F-CDA9-0C50-1224-CD8925BEC023}"/>
              </a:ext>
            </a:extLst>
          </p:cNvPr>
          <p:cNvSpPr txBox="1"/>
          <p:nvPr/>
        </p:nvSpPr>
        <p:spPr>
          <a:xfrm>
            <a:off x="5305784" y="1978955"/>
            <a:ext cx="70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9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22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E348BD-DAEA-7DC7-678F-DFF34569625F}"/>
              </a:ext>
            </a:extLst>
          </p:cNvPr>
          <p:cNvSpPr txBox="1"/>
          <p:nvPr/>
        </p:nvSpPr>
        <p:spPr>
          <a:xfrm>
            <a:off x="7516366" y="1978076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1265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1422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A2D08C-5A03-D112-BAC8-18E2660FA5F6}"/>
              </a:ext>
            </a:extLst>
          </p:cNvPr>
          <p:cNvSpPr txBox="1"/>
          <p:nvPr/>
        </p:nvSpPr>
        <p:spPr>
          <a:xfrm>
            <a:off x="6469802" y="1976735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13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51382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Anticorrelation between CDR3 length and germline-ness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674F4-9D53-AF43-A344-19B47978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0" y="1722141"/>
            <a:ext cx="7772400" cy="4632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A5D51-8C01-EA4B-19C5-03FE9DCAD716}"/>
              </a:ext>
            </a:extLst>
          </p:cNvPr>
          <p:cNvSpPr txBox="1"/>
          <p:nvPr/>
        </p:nvSpPr>
        <p:spPr>
          <a:xfrm rot="16200000">
            <a:off x="1511244" y="2650966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801A9-4595-C584-8E83-3C345FE00E31}"/>
              </a:ext>
            </a:extLst>
          </p:cNvPr>
          <p:cNvSpPr txBox="1"/>
          <p:nvPr/>
        </p:nvSpPr>
        <p:spPr>
          <a:xfrm>
            <a:off x="477453" y="3339735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59D34-E296-FECA-774D-D6654C9BADC2}"/>
              </a:ext>
            </a:extLst>
          </p:cNvPr>
          <p:cNvSpPr txBox="1"/>
          <p:nvPr/>
        </p:nvSpPr>
        <p:spPr>
          <a:xfrm rot="5400000">
            <a:off x="1490923" y="4460549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D61C-67AE-75BD-A17E-D00C97DA26CA}"/>
              </a:ext>
            </a:extLst>
          </p:cNvPr>
          <p:cNvSpPr txBox="1"/>
          <p:nvPr/>
        </p:nvSpPr>
        <p:spPr>
          <a:xfrm>
            <a:off x="477452" y="3797534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</p:spTree>
    <p:extLst>
      <p:ext uri="{BB962C8B-B14F-4D97-AF65-F5344CB8AC3E}">
        <p14:creationId xmlns:p14="http://schemas.microsoft.com/office/powerpoint/2010/main" val="92010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Not all patients are represented in top clonotypes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4ABCC-8FF5-44BD-4FF6-1B3EE40A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63" y="2070564"/>
            <a:ext cx="6076677" cy="3685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4C6A3-2390-1D29-4A2A-AC4E5DC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" y="1919288"/>
            <a:ext cx="6076677" cy="38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E4AE3D-3981-7409-58BB-286856B5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411" y="1687718"/>
            <a:ext cx="7772400" cy="487344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388951-BAB4-7F25-2462-0E790BF12044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C6CC6-3ED8-B4DA-DE4A-9E50AA791C53}"/>
              </a:ext>
            </a:extLst>
          </p:cNvPr>
          <p:cNvSpPr txBox="1"/>
          <p:nvPr/>
        </p:nvSpPr>
        <p:spPr>
          <a:xfrm rot="16200000">
            <a:off x="1511244" y="2650966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C76CD-048B-7558-4CBB-B171F7B0A435}"/>
              </a:ext>
            </a:extLst>
          </p:cNvPr>
          <p:cNvSpPr txBox="1"/>
          <p:nvPr/>
        </p:nvSpPr>
        <p:spPr>
          <a:xfrm>
            <a:off x="477453" y="3339735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D0A8C-D5AE-00D5-01C0-AA864C261AD7}"/>
              </a:ext>
            </a:extLst>
          </p:cNvPr>
          <p:cNvSpPr txBox="1"/>
          <p:nvPr/>
        </p:nvSpPr>
        <p:spPr>
          <a:xfrm rot="5400000">
            <a:off x="1490923" y="4460549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3E9A7-23E6-81B4-8019-BE476B6B3225}"/>
              </a:ext>
            </a:extLst>
          </p:cNvPr>
          <p:cNvSpPr txBox="1"/>
          <p:nvPr/>
        </p:nvSpPr>
        <p:spPr>
          <a:xfrm>
            <a:off x="477452" y="3797534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Highly expanded CD8 TEM TRBs less germline-like in those developing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7FCFB-BB7E-5E47-2D96-A447C4357DF8}"/>
              </a:ext>
            </a:extLst>
          </p:cNvPr>
          <p:cNvSpPr txBox="1"/>
          <p:nvPr/>
        </p:nvSpPr>
        <p:spPr>
          <a:xfrm>
            <a:off x="4053840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B23F9-F969-D057-0A30-798E9B1E322B}"/>
              </a:ext>
            </a:extLst>
          </p:cNvPr>
          <p:cNvSpPr txBox="1"/>
          <p:nvPr/>
        </p:nvSpPr>
        <p:spPr>
          <a:xfrm>
            <a:off x="5374640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177D6-C744-CF3E-D7EA-0CD484E72B4F}"/>
              </a:ext>
            </a:extLst>
          </p:cNvPr>
          <p:cNvSpPr txBox="1"/>
          <p:nvPr/>
        </p:nvSpPr>
        <p:spPr>
          <a:xfrm>
            <a:off x="6813975" y="26009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CF179-BD04-55A5-49DE-6189E9DD11FE}"/>
              </a:ext>
            </a:extLst>
          </p:cNvPr>
          <p:cNvSpPr txBox="1"/>
          <p:nvPr/>
        </p:nvSpPr>
        <p:spPr>
          <a:xfrm>
            <a:off x="7965445" y="255016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69689-C24B-6BD4-6169-875CB9FD9CBC}"/>
              </a:ext>
            </a:extLst>
          </p:cNvPr>
          <p:cNvSpPr txBox="1"/>
          <p:nvPr/>
        </p:nvSpPr>
        <p:spPr>
          <a:xfrm>
            <a:off x="3897834" y="1978075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24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48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1AE222-DB8D-3555-338D-BB51BF1E4CE4}"/>
              </a:ext>
            </a:extLst>
          </p:cNvPr>
          <p:cNvSpPr txBox="1"/>
          <p:nvPr/>
        </p:nvSpPr>
        <p:spPr>
          <a:xfrm>
            <a:off x="5305784" y="1978955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32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64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DB6319-BE72-60DA-23F6-70D655E9523C}"/>
              </a:ext>
            </a:extLst>
          </p:cNvPr>
          <p:cNvSpPr txBox="1"/>
          <p:nvPr/>
        </p:nvSpPr>
        <p:spPr>
          <a:xfrm>
            <a:off x="7750046" y="1978076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1265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1422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3CF93-8437-A538-C43B-322AE3F1D7B4}"/>
              </a:ext>
            </a:extLst>
          </p:cNvPr>
          <p:cNvSpPr txBox="1"/>
          <p:nvPr/>
        </p:nvSpPr>
        <p:spPr>
          <a:xfrm>
            <a:off x="6703482" y="1976735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>
                <a:solidFill>
                  <a:srgbClr val="F8766D"/>
                </a:solidFill>
              </a:rPr>
              <a:t>40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rgbClr val="06BFC4"/>
                </a:solidFill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6607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Issues with thyroiditis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No normal thyroid HC T cells passed QC and had TCR seq data</a:t>
            </a:r>
          </a:p>
          <a:p>
            <a:pPr lvl="1"/>
            <a:r>
              <a:rPr lang="en-US" dirty="0"/>
              <a:t>Low T cell infiltration in healthy thyroid</a:t>
            </a:r>
          </a:p>
          <a:p>
            <a:pPr lvl="1"/>
            <a:r>
              <a:rPr lang="en-US" dirty="0"/>
              <a:t>Not sure if worth comparing TCR features between </a:t>
            </a:r>
            <a:r>
              <a:rPr lang="en-US" dirty="0" err="1"/>
              <a:t>irAE</a:t>
            </a:r>
            <a:r>
              <a:rPr lang="en-US" dirty="0"/>
              <a:t> and HT groups…</a:t>
            </a:r>
          </a:p>
        </p:txBody>
      </p:sp>
    </p:spTree>
    <p:extLst>
      <p:ext uri="{BB962C8B-B14F-4D97-AF65-F5344CB8AC3E}">
        <p14:creationId xmlns:p14="http://schemas.microsoft.com/office/powerpoint/2010/main" val="14707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Phenotypic signatures of circulating neoantigen-reactive CD8</a:t>
            </a:r>
            <a:r>
              <a:rPr lang="en-US" baseline="30000" dirty="0"/>
              <a:t>+</a:t>
            </a:r>
            <a:r>
              <a:rPr lang="en-US" dirty="0"/>
              <a:t> T cells in patients with metastatic cancers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6111240" cy="4623402"/>
          </a:xfrm>
        </p:spPr>
        <p:txBody>
          <a:bodyPr>
            <a:normAutofit/>
          </a:bodyPr>
          <a:lstStyle/>
          <a:p>
            <a:r>
              <a:rPr lang="en-US" dirty="0"/>
              <a:t>Test myocarditis dataset PBMCs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latin typeface="ElsevierGulliver"/>
              </a:rPr>
              <a:t>See if CD8 TEM TCR feature conclusions change in +/- </a:t>
            </a:r>
            <a:r>
              <a:rPr lang="en-US" b="0" i="0" u="none" strike="noStrike" dirty="0" err="1">
                <a:solidFill>
                  <a:srgbClr val="1F1F1F"/>
                </a:solidFill>
                <a:effectLst/>
                <a:latin typeface="ElsevierGulliver"/>
              </a:rPr>
              <a:t>NeoTCR</a:t>
            </a:r>
            <a:r>
              <a:rPr lang="en-US" b="0" i="0" u="none" strike="noStrike" baseline="-25000" dirty="0" err="1">
                <a:solidFill>
                  <a:srgbClr val="1F1F1F"/>
                </a:solidFill>
                <a:effectLst/>
                <a:latin typeface="ElsevierGulliver"/>
              </a:rPr>
              <a:t>PBL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 transcriptional signature?</a:t>
            </a:r>
            <a:endParaRPr lang="en-US" dirty="0">
              <a:solidFill>
                <a:srgbClr val="1F1F1F"/>
              </a:solidFill>
              <a:latin typeface="ElsevierGulliv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6F09A-FE73-C800-82CE-5DE10023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63" y="1716390"/>
            <a:ext cx="5038957" cy="50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1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15428</TotalTime>
  <Words>658</Words>
  <Application>Microsoft Macintosh PowerPoint</Application>
  <PresentationFormat>Widescreen</PresentationFormat>
  <Paragraphs>116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ElsevierGulliver</vt:lpstr>
      <vt:lpstr>Menlo</vt:lpstr>
      <vt:lpstr>Slack-Lato</vt:lpstr>
      <vt:lpstr>Wingdings</vt:lpstr>
      <vt:lpstr>Office Theme</vt:lpstr>
      <vt:lpstr>Weekly meeting</vt:lpstr>
      <vt:lpstr>Outline</vt:lpstr>
      <vt:lpstr>Highly expanded CD8 TEM CDR3βs slightly longer in those developing irAEs</vt:lpstr>
      <vt:lpstr>Highly expanded CD8 TEM TRBs less germline-like in those developing irAEs</vt:lpstr>
      <vt:lpstr>Anticorrelation between CDR3 length and germline-ness</vt:lpstr>
      <vt:lpstr>Not all patients are represented in top clonotypes</vt:lpstr>
      <vt:lpstr>Highly expanded CD8 TEM TRBs less germline-like in those developing irAEs</vt:lpstr>
      <vt:lpstr>Issues with thyroiditis dataset</vt:lpstr>
      <vt:lpstr>Phenotypic signatures of circulating neoantigen-reactive CD8+ T cells in patients with metastatic cancers</vt:lpstr>
      <vt:lpstr>Conclusions</vt:lpstr>
      <vt:lpstr>Next steps</vt:lpstr>
      <vt:lpstr>RNA phenotype of cells with longest and shortest TRB CDR3s likely very similar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2804</cp:revision>
  <dcterms:created xsi:type="dcterms:W3CDTF">2023-09-15T17:40:02Z</dcterms:created>
  <dcterms:modified xsi:type="dcterms:W3CDTF">2023-12-13T22:22:25Z</dcterms:modified>
</cp:coreProperties>
</file>